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1" r:id="rId5"/>
    <p:sldId id="367" r:id="rId6"/>
    <p:sldId id="318" r:id="rId7"/>
    <p:sldId id="315" r:id="rId8"/>
    <p:sldId id="320" r:id="rId9"/>
    <p:sldId id="361" r:id="rId10"/>
    <p:sldId id="323" r:id="rId11"/>
    <p:sldId id="324" r:id="rId12"/>
    <p:sldId id="369" r:id="rId13"/>
    <p:sldId id="326" r:id="rId14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41E"/>
    <a:srgbClr val="2F292F"/>
    <a:srgbClr val="D4B6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90" d="100"/>
          <a:sy n="90" d="100"/>
        </p:scale>
        <p:origin x="96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48F1-14E6-45CF-A510-E73FA550299A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09983-1C90-43DB-9D77-31F648647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7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09983-1C90-43DB-9D77-31F64864711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74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02A6-C19E-4707-83E1-85B4038628A0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5DCF-6465-4BE8-9707-0D23D43BDE4A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01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FA66-5551-4B7F-A2B4-C9792ED372C5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63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D023-5C6B-41BA-83DE-53E7AE2F400B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4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2040-DFA7-4F8A-B2B0-A6A4DDBCEB38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17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5D74-D600-4F94-B106-0ADC03949E1D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60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59EA-678C-453F-B66E-922FD8C62A26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6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02BC-7D33-494E-9406-F5533CF2EA20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53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2DF8-8E85-4A28-8ABA-18DC24B36FCE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12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C085-7241-42C0-953A-68C550ED3531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08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CD28-2D21-4054-916D-8F1B0408CD4B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Lundi 1er janvier | Clara Losserand | Titre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8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1F4A4-FDDF-401B-87C5-15C68C0978AC}" type="datetime2">
              <a:rPr lang="fr-FR" smtClean="0"/>
              <a:t>vendredi 15 mai 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Lundi 1er janvier | Clara Losserand |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8E63A-1B2F-4FB4-A91E-CDA0F5305E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30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http://signatures.tourisme-tarn-pro.ovh/afi-aubertin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5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1</a:t>
            </a:fld>
            <a:endParaRPr lang="fr-FR"/>
          </a:p>
        </p:txBody>
      </p:sp>
      <p:sp>
        <p:nvSpPr>
          <p:cNvPr id="10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5034" y="699542"/>
            <a:ext cx="7560840" cy="3528392"/>
          </a:xfrm>
        </p:spPr>
        <p:txBody>
          <a:bodyPr/>
          <a:lstStyle/>
          <a:p>
            <a:pPr algn="ctr"/>
            <a:endParaRPr lang="fr-FR" sz="5400" spc="300" dirty="0">
              <a:solidFill>
                <a:schemeClr val="bg1"/>
              </a:solidFill>
              <a:latin typeface="BauerBodoni" pitchFamily="18" charset="0"/>
            </a:endParaRPr>
          </a:p>
          <a:p>
            <a:pPr algn="ctr"/>
            <a:endParaRPr lang="fr-FR" sz="5400" spc="300" dirty="0">
              <a:solidFill>
                <a:schemeClr val="bg1"/>
              </a:solidFill>
              <a:latin typeface="BauerBodoni" pitchFamily="18" charset="0"/>
            </a:endParaRPr>
          </a:p>
          <a:p>
            <a:pPr algn="ctr"/>
            <a:r>
              <a:rPr lang="fr-FR" sz="5400" spc="300" dirty="0">
                <a:solidFill>
                  <a:schemeClr val="bg1"/>
                </a:solidFill>
                <a:latin typeface="BauerBodoni" pitchFamily="18" charset="0"/>
              </a:rPr>
              <a:t>Le Dispositif </a:t>
            </a:r>
          </a:p>
          <a:p>
            <a:pPr algn="ctr"/>
            <a:r>
              <a:rPr lang="fr-FR" sz="5400" spc="300" dirty="0">
                <a:solidFill>
                  <a:schemeClr val="bg1"/>
                </a:solidFill>
                <a:latin typeface="BauerBodoni" pitchFamily="18" charset="0"/>
              </a:rPr>
              <a:t>OPEN EXPERIENCES</a:t>
            </a:r>
          </a:p>
          <a:p>
            <a:pPr algn="ctr"/>
            <a:endParaRPr lang="fr-FR" sz="1800" spc="300" dirty="0">
              <a:solidFill>
                <a:schemeClr val="bg1"/>
              </a:solidFill>
              <a:latin typeface="BauerBodoni" pitchFamily="18" charset="0"/>
            </a:endParaRPr>
          </a:p>
          <a:p>
            <a:pPr algn="ctr"/>
            <a:endParaRPr lang="fr-FR" sz="1800" spc="300" dirty="0">
              <a:solidFill>
                <a:schemeClr val="bg1"/>
              </a:solidFill>
              <a:latin typeface="BauerBodoni" pitchFamily="18" charset="0"/>
            </a:endParaRPr>
          </a:p>
          <a:p>
            <a:pPr algn="ctr"/>
            <a:endParaRPr lang="fr-FR" sz="1800" spc="300" dirty="0">
              <a:solidFill>
                <a:schemeClr val="bg1"/>
              </a:solidFill>
              <a:latin typeface="BauerBodoni" pitchFamily="18" charset="0"/>
            </a:endParaRPr>
          </a:p>
          <a:p>
            <a:pPr algn="ctr"/>
            <a:r>
              <a:rPr lang="fr-FR" sz="1800" spc="300" dirty="0">
                <a:solidFill>
                  <a:schemeClr val="bg1"/>
                </a:solidFill>
                <a:latin typeface="BauerBodoni" pitchFamily="18" charset="0"/>
              </a:rPr>
              <a:t>La réservation en ligne par</a:t>
            </a:r>
          </a:p>
          <a:p>
            <a:pPr algn="ctr"/>
            <a:r>
              <a:rPr lang="fr-FR" sz="1800" spc="300" dirty="0">
                <a:solidFill>
                  <a:schemeClr val="bg1"/>
                </a:solidFill>
                <a:latin typeface="BauerBodoni" pitchFamily="18" charset="0"/>
              </a:rPr>
              <a:t> </a:t>
            </a:r>
          </a:p>
          <a:p>
            <a:pPr algn="ctr"/>
            <a:r>
              <a:rPr lang="fr-FR" sz="2400" spc="300" dirty="0">
                <a:solidFill>
                  <a:schemeClr val="bg1"/>
                </a:solidFill>
                <a:latin typeface="BauerBodoni" pitchFamily="18" charset="0"/>
              </a:rPr>
              <a:t>TARN TOURISME</a:t>
            </a:r>
          </a:p>
          <a:p>
            <a:pPr algn="ctr"/>
            <a:endParaRPr lang="fr-FR" sz="1600" spc="300" dirty="0">
              <a:solidFill>
                <a:schemeClr val="bg1"/>
              </a:solidFill>
              <a:latin typeface="BauerBodoni" pitchFamily="18" charset="0"/>
            </a:endParaRPr>
          </a:p>
          <a:p>
            <a:pPr algn="ctr"/>
            <a:endParaRPr lang="fr-FR" sz="1600" spc="300" dirty="0">
              <a:solidFill>
                <a:schemeClr val="bg1"/>
              </a:solidFill>
              <a:latin typeface="BauerBodoni" pitchFamily="18" charset="0"/>
            </a:endParaRPr>
          </a:p>
          <a:p>
            <a:pPr algn="ctr"/>
            <a:endParaRPr lang="fr-FR" sz="1800" spc="300" dirty="0">
              <a:solidFill>
                <a:schemeClr val="bg1"/>
              </a:solidFill>
              <a:latin typeface="BauerBodoni" pitchFamily="18" charset="0"/>
            </a:endParaRPr>
          </a:p>
          <a:p>
            <a:pPr algn="ctr"/>
            <a:endParaRPr lang="fr-FR" sz="1600" spc="300" dirty="0">
              <a:solidFill>
                <a:schemeClr val="bg1"/>
              </a:solidFill>
              <a:latin typeface="BauerBodoni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B0F794-EE57-4B9E-8ADC-830FF27C6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" y="4272876"/>
            <a:ext cx="1367189" cy="7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1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358260-9801-4B82-A552-430DBDF4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10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3CE898B-8A8B-4C5A-96C3-F03C7FAAEB17}"/>
              </a:ext>
            </a:extLst>
          </p:cNvPr>
          <p:cNvSpPr txBox="1">
            <a:spLocks/>
          </p:cNvSpPr>
          <p:nvPr/>
        </p:nvSpPr>
        <p:spPr>
          <a:xfrm>
            <a:off x="323528" y="123478"/>
            <a:ext cx="42484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b="1" spc="300" dirty="0">
              <a:solidFill>
                <a:srgbClr val="FF0000"/>
              </a:solidFill>
              <a:latin typeface="Lato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6C39F7-82E4-45BA-B6DA-6578C82866B5}"/>
              </a:ext>
            </a:extLst>
          </p:cNvPr>
          <p:cNvSpPr txBox="1"/>
          <p:nvPr/>
        </p:nvSpPr>
        <p:spPr>
          <a:xfrm>
            <a:off x="323528" y="617248"/>
            <a:ext cx="8784976" cy="2343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>
              <a:lnSpc>
                <a:spcPct val="150000"/>
              </a:lnSpc>
              <a:buClr>
                <a:srgbClr val="F5541E"/>
              </a:buClr>
            </a:pPr>
            <a:r>
              <a:rPr lang="fr-FR" sz="2000" b="1" spc="300" dirty="0">
                <a:solidFill>
                  <a:srgbClr val="F5541E"/>
                </a:solidFill>
                <a:latin typeface="Lato" pitchFamily="34" charset="0"/>
                <a:ea typeface="+mj-ea"/>
                <a:cs typeface="+mj-cs"/>
              </a:rPr>
              <a:t>Votre contact pour toute information au sujet de l’Open expériences</a:t>
            </a:r>
          </a:p>
          <a:p>
            <a:pPr defTabSz="361950">
              <a:lnSpc>
                <a:spcPct val="150000"/>
              </a:lnSpc>
              <a:buClr>
                <a:srgbClr val="F5541E"/>
              </a:buClr>
            </a:pPr>
            <a:endParaRPr lang="fr-FR" sz="2000" b="1" spc="300" dirty="0">
              <a:solidFill>
                <a:srgbClr val="F5541E"/>
              </a:solidFill>
              <a:latin typeface="Lato" pitchFamily="34" charset="0"/>
              <a:ea typeface="+mj-ea"/>
              <a:cs typeface="+mj-cs"/>
            </a:endParaRPr>
          </a:p>
          <a:p>
            <a:pPr defTabSz="361950">
              <a:lnSpc>
                <a:spcPct val="150000"/>
              </a:lnSpc>
              <a:buClr>
                <a:srgbClr val="F5541E"/>
              </a:buClr>
            </a:pPr>
            <a:endParaRPr lang="fr-FR" sz="2000" b="1" spc="300" dirty="0">
              <a:solidFill>
                <a:srgbClr val="F5541E"/>
              </a:solidFill>
              <a:latin typeface="Lato" pitchFamily="34" charset="0"/>
              <a:ea typeface="+mj-ea"/>
              <a:cs typeface="+mj-cs"/>
            </a:endParaRPr>
          </a:p>
          <a:p>
            <a:pPr defTabSz="361950">
              <a:lnSpc>
                <a:spcPct val="150000"/>
              </a:lnSpc>
              <a:buClr>
                <a:srgbClr val="F5541E"/>
              </a:buClr>
            </a:pPr>
            <a:endParaRPr lang="fr-FR" sz="2000" b="1" spc="300" dirty="0">
              <a:solidFill>
                <a:srgbClr val="F5541E"/>
              </a:solidFill>
              <a:latin typeface="Lato" pitchFamily="34" charset="0"/>
              <a:ea typeface="+mj-ea"/>
              <a:cs typeface="+mj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DA8A64-ED57-4F6B-A375-D075F9B2FD43}"/>
              </a:ext>
            </a:extLst>
          </p:cNvPr>
          <p:cNvSpPr txBox="1"/>
          <p:nvPr/>
        </p:nvSpPr>
        <p:spPr>
          <a:xfrm>
            <a:off x="961117" y="1729890"/>
            <a:ext cx="626469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u="sng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Information, conseils et adhésion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spc="300" dirty="0">
              <a:solidFill>
                <a:srgbClr val="F5541E"/>
              </a:solidFill>
              <a:latin typeface="Lato" pitchFamily="34" charset="0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spc="300" dirty="0">
                <a:solidFill>
                  <a:srgbClr val="F5541E"/>
                </a:solidFill>
                <a:latin typeface="Lato" pitchFamily="34" charset="0"/>
                <a:ea typeface="+mj-ea"/>
                <a:cs typeface="+mj-cs"/>
              </a:rPr>
              <a:t>Afi Aubertin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Chargée des relations prestataires / partenariats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Open Expériences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TARN RESERVATION TOURISME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Tel: 05 63 77 32 30  - afi.aubertin@tourisme-tarn.com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fr-FR" sz="2000" dirty="0">
              <a:latin typeface="Arial" panose="020B0604020202020204" pitchFamily="34" charset="0"/>
            </a:endParaRP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7A2E744A-9CAF-4E83-847B-7A3D80F0D77F}"/>
              </a:ext>
            </a:extLst>
          </p:cNvPr>
          <p:cNvSpPr txBox="1">
            <a:spLocks/>
          </p:cNvSpPr>
          <p:nvPr/>
        </p:nvSpPr>
        <p:spPr>
          <a:xfrm>
            <a:off x="3131840" y="4739622"/>
            <a:ext cx="3070823" cy="31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pc="300" dirty="0">
              <a:latin typeface="BauerBodoni" pitchFamily="18" charset="0"/>
            </a:endParaRPr>
          </a:p>
        </p:txBody>
      </p:sp>
      <p:pic>
        <p:nvPicPr>
          <p:cNvPr id="15" name="Image 14" descr="image">
            <a:extLst>
              <a:ext uri="{FF2B5EF4-FFF2-40B4-BE49-F238E27FC236}">
                <a16:creationId xmlns:a16="http://schemas.microsoft.com/office/drawing/2014/main" id="{CDEF0B59-3F5E-412A-9658-A22C1B98E788}"/>
              </a:ext>
            </a:extLst>
          </p:cNvPr>
          <p:cNvPicPr/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56988"/>
            <a:ext cx="1062191" cy="102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E3A527A-16FC-4424-8019-D741661FD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" y="4649977"/>
            <a:ext cx="749490" cy="46122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97B35BB-109E-4F73-8F44-65C8F02D1D9E}"/>
              </a:ext>
            </a:extLst>
          </p:cNvPr>
          <p:cNvSpPr txBox="1"/>
          <p:nvPr/>
        </p:nvSpPr>
        <p:spPr>
          <a:xfrm>
            <a:off x="1754380" y="3711973"/>
            <a:ext cx="8083512" cy="57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>
              <a:lnSpc>
                <a:spcPct val="150000"/>
              </a:lnSpc>
              <a:buClr>
                <a:srgbClr val="F5541E"/>
              </a:buClr>
            </a:pPr>
            <a:r>
              <a:rPr lang="fr-FR" sz="2400" b="1" spc="300" dirty="0">
                <a:solidFill>
                  <a:srgbClr val="F5541E"/>
                </a:solidFill>
                <a:latin typeface="Lato" pitchFamily="34" charset="0"/>
                <a:ea typeface="+mj-ea"/>
                <a:cs typeface="+mj-cs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751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DBCD418-806E-4E3E-A71E-AF5300464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4" y="1707194"/>
            <a:ext cx="6143672" cy="340546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1F4D18-0E8F-4CD8-890B-C8819904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2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66095D6-FB32-4CBC-8CCD-5AD6A1BB54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04167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300" dirty="0">
                <a:solidFill>
                  <a:srgbClr val="F5541E"/>
                </a:solidFill>
                <a:latin typeface="Lato" pitchFamily="34" charset="0"/>
                <a:ea typeface="+mj-ea"/>
                <a:cs typeface="+mj-cs"/>
              </a:rPr>
              <a:t>L’Open expériences, c’est quoi ?,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C80E70-8BAD-444C-8EF5-1548B57B6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" y="4659982"/>
            <a:ext cx="749490" cy="4612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46739FD-CE75-4275-873C-9ECC492C83C6}"/>
              </a:ext>
            </a:extLst>
          </p:cNvPr>
          <p:cNvSpPr txBox="1"/>
          <p:nvPr/>
        </p:nvSpPr>
        <p:spPr>
          <a:xfrm>
            <a:off x="179512" y="915566"/>
            <a:ext cx="8373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Open Expériences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 est le dispositif d’accompagnement proposé aux hébergeurs, Offices de Tourisme et opérateurs de loisirs dans la commercialisation de leurs offres en ligne. A travers ce dispositif, chaque acteur peut accompagner le consommateur 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avant et pendant son séjour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 grâce à des solutions de vente en ligne, des solutions de vente de proximité en séjour et un environnement connecté de distribution dans lequel 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chaque acteur peut être prescripteur des offres des autres acteurs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17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827584" y="284367"/>
            <a:ext cx="696491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b="1" spc="300" dirty="0">
              <a:solidFill>
                <a:srgbClr val="F5541E"/>
              </a:solidFill>
              <a:latin typeface="Lato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3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27584" y="1088122"/>
            <a:ext cx="7200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5541E"/>
                </a:solidFill>
                <a:latin typeface="Arial" pitchFamily="34" charset="0"/>
                <a:cs typeface="Arial" pitchFamily="34" charset="0"/>
              </a:rPr>
              <a:t>Une place de marché pour les professionnels du tourisme du Tarn depuis plus de 10 ans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Un espace de visibilité multi fournisseurs, multi produits et multicanaux de commercialisation. Un site internet et un ensemble d’outils dédiés à la commercialisation de l’ensemble de l’offre touristique du département.</a:t>
            </a:r>
          </a:p>
          <a:p>
            <a:pPr>
              <a:defRPr/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sz="1600" dirty="0">
                <a:solidFill>
                  <a:srgbClr val="F5541E"/>
                </a:solidFill>
                <a:latin typeface="Arial" pitchFamily="34" charset="0"/>
                <a:cs typeface="Arial" pitchFamily="34" charset="0"/>
              </a:rPr>
              <a:t>Les objectifs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faciliter les échanges entre le client et le prestataire en répondant à la demande de disponibilité et de réservation en ligne de prestations touristiques  (meublés, chambres d’hôtes, hôtels, activités, campings…)</a:t>
            </a:r>
          </a:p>
          <a:p>
            <a:pPr>
              <a:defRPr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Réunir l’offre de prestations touristiques réservable du département pour la diffuser en temps réel sur de multiples sites.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Booster les retombées économiques directes vers les prestataires locaux </a:t>
            </a:r>
          </a:p>
          <a:p>
            <a:pPr>
              <a:lnSpc>
                <a:spcPct val="150000"/>
              </a:lnSpc>
              <a:buClr>
                <a:srgbClr val="F5541E"/>
              </a:buClr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5541E"/>
              </a:buClr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342900" indent="-342900">
              <a:buClr>
                <a:srgbClr val="F5541E"/>
              </a:buClr>
              <a:buFont typeface="Arial" pitchFamily="34" charset="0"/>
              <a:buChar char="•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48BC5C-683E-44D9-B850-5F65F7CE1C5A}"/>
              </a:ext>
            </a:extLst>
          </p:cNvPr>
          <p:cNvSpPr txBox="1"/>
          <p:nvPr/>
        </p:nvSpPr>
        <p:spPr>
          <a:xfrm>
            <a:off x="1115616" y="384743"/>
            <a:ext cx="8569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300" dirty="0">
                <a:solidFill>
                  <a:srgbClr val="F5541E"/>
                </a:solidFill>
                <a:latin typeface="Lato" pitchFamily="34" charset="0"/>
              </a:rPr>
              <a:t>L’Open expériences</a:t>
            </a:r>
            <a:r>
              <a:rPr lang="fr-FR" sz="2400" b="1" spc="300" dirty="0">
                <a:solidFill>
                  <a:srgbClr val="F5541E"/>
                </a:solidFill>
                <a:latin typeface="Lato" pitchFamily="34" charset="0"/>
                <a:ea typeface="+mj-ea"/>
                <a:cs typeface="+mj-cs"/>
              </a:rPr>
              <a:t>, 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263BE92C-5FD1-4566-9080-DA4A8E72A337}"/>
              </a:ext>
            </a:extLst>
          </p:cNvPr>
          <p:cNvSpPr txBox="1">
            <a:spLocks/>
          </p:cNvSpPr>
          <p:nvPr/>
        </p:nvSpPr>
        <p:spPr>
          <a:xfrm>
            <a:off x="3059832" y="4608585"/>
            <a:ext cx="3070823" cy="31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pc="300" dirty="0">
              <a:latin typeface="BauerBodoni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D5FFCF-ADA4-4C75-990D-61F21A0B8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" y="4659982"/>
            <a:ext cx="749490" cy="4612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B949E8-49C9-4C54-8CFE-4440B7F40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065" y="276757"/>
            <a:ext cx="2605467" cy="7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39502"/>
            <a:ext cx="7632848" cy="1372382"/>
          </a:xfrm>
        </p:spPr>
        <p:txBody>
          <a:bodyPr>
            <a:noAutofit/>
          </a:bodyPr>
          <a:lstStyle/>
          <a:p>
            <a:pPr algn="l"/>
            <a:r>
              <a:rPr lang="fr-FR" spc="300" dirty="0">
                <a:solidFill>
                  <a:schemeClr val="bg1"/>
                </a:solidFill>
                <a:latin typeface="Lato" pitchFamily="34" charset="0"/>
              </a:rPr>
              <a:t>Point sur n</a:t>
            </a:r>
            <a:br>
              <a:rPr lang="fr-FR" spc="300" dirty="0">
                <a:solidFill>
                  <a:schemeClr val="bg1"/>
                </a:solidFill>
                <a:latin typeface="Lato" pitchFamily="34" charset="0"/>
              </a:rPr>
            </a:br>
            <a:endParaRPr lang="fr-FR" b="1" spc="300" dirty="0">
              <a:solidFill>
                <a:srgbClr val="F5541E"/>
              </a:solidFill>
              <a:latin typeface="Lato" pitchFamily="34" charset="0"/>
            </a:endParaRPr>
          </a:p>
        </p:txBody>
      </p:sp>
      <p:pic>
        <p:nvPicPr>
          <p:cNvPr id="1036" name="Picture 12" descr="R:\2 - Chartes graphiques\Charte_graphique 2017\2017_LOGO_TARN\Logo Tarn Tourisme Blanc\Logo Tarn Tourisme Blanc_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864096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173EC9B2-47CD-4753-AEF5-1A12B6202303}"/>
              </a:ext>
            </a:extLst>
          </p:cNvPr>
          <p:cNvSpPr txBox="1">
            <a:spLocks/>
          </p:cNvSpPr>
          <p:nvPr/>
        </p:nvSpPr>
        <p:spPr>
          <a:xfrm>
            <a:off x="3131840" y="4679226"/>
            <a:ext cx="3070823" cy="31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pc="300" dirty="0">
              <a:latin typeface="BauerBodoni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89B4EA5-C4FC-4C38-991F-0A36D8CEC9A9}"/>
              </a:ext>
            </a:extLst>
          </p:cNvPr>
          <p:cNvSpPr txBox="1">
            <a:spLocks/>
          </p:cNvSpPr>
          <p:nvPr/>
        </p:nvSpPr>
        <p:spPr>
          <a:xfrm>
            <a:off x="405880" y="267494"/>
            <a:ext cx="874846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spc="300" dirty="0">
                <a:solidFill>
                  <a:srgbClr val="F5541E"/>
                </a:solidFill>
                <a:latin typeface="Lato" pitchFamily="34" charset="0"/>
              </a:rPr>
              <a:t>L’open expérience, </a:t>
            </a:r>
            <a:r>
              <a:rPr lang="fr-FR" sz="2000" b="1" spc="300" dirty="0">
                <a:solidFill>
                  <a:srgbClr val="F5541E"/>
                </a:solidFill>
                <a:latin typeface="Lato" pitchFamily="34" charset="0"/>
              </a:rPr>
              <a:t>pour le prestataire hébergeur…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C60A49-2003-4A8B-8F09-C5E2427DB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" y="4586389"/>
            <a:ext cx="749490" cy="4612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9C753A0-1B8C-4A4A-B8DF-3D7C5FED0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304753"/>
            <a:ext cx="8244408" cy="29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4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899CB-8B62-49F0-B689-B287260A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5</a:t>
            </a:fld>
            <a:endParaRPr lang="fr-FR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4276D3D7-A087-4D6D-BB05-7A95718922DD}"/>
              </a:ext>
            </a:extLst>
          </p:cNvPr>
          <p:cNvSpPr txBox="1">
            <a:spLocks/>
          </p:cNvSpPr>
          <p:nvPr/>
        </p:nvSpPr>
        <p:spPr>
          <a:xfrm>
            <a:off x="3059832" y="4648262"/>
            <a:ext cx="3070823" cy="31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pc="300" dirty="0">
              <a:latin typeface="BauerBodoni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3A0AEC8-A0E7-443E-8DB7-4EE4E2C025EC}"/>
              </a:ext>
            </a:extLst>
          </p:cNvPr>
          <p:cNvSpPr txBox="1">
            <a:spLocks/>
          </p:cNvSpPr>
          <p:nvPr/>
        </p:nvSpPr>
        <p:spPr>
          <a:xfrm>
            <a:off x="405880" y="267494"/>
            <a:ext cx="874846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spc="300" dirty="0">
                <a:solidFill>
                  <a:srgbClr val="F5541E"/>
                </a:solidFill>
                <a:latin typeface="Lato" pitchFamily="34" charset="0"/>
              </a:rPr>
              <a:t>L’open expérience, </a:t>
            </a:r>
            <a:r>
              <a:rPr lang="fr-FR" sz="2000" b="1" spc="300" dirty="0">
                <a:solidFill>
                  <a:srgbClr val="F5541E"/>
                </a:solidFill>
                <a:latin typeface="Lato" pitchFamily="34" charset="0"/>
              </a:rPr>
              <a:t>pour le prestataire hébergeur…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277C4DF-83CD-4E9E-8F5C-1C03746311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528" y="1059582"/>
            <a:ext cx="5616624" cy="456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Un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outil complet de gestion des réservations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: disponibilité et planning (blocage de planning, création et gestion de dossiers en manuel, édition des contrats de réservation…)</a:t>
            </a:r>
          </a:p>
          <a:p>
            <a:pPr marL="285750" indent="-285750">
              <a:buFontTx/>
              <a:buChar char="-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Un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outil de commercialisation adapté pour chaque métier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(open-pro meublé/chambre d’hôtes/camping/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billeterie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/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Réservit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-open)</a:t>
            </a:r>
          </a:p>
          <a:p>
            <a:pPr marL="285750" indent="-285750">
              <a:buFontTx/>
              <a:buChar char="-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Une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formation personnalisée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, une hotline et un accompagnement technique d’aide à la prise en main et à la maîtrise de l’outil</a:t>
            </a:r>
          </a:p>
          <a:p>
            <a:pPr marL="285750" indent="-285750">
              <a:buFontTx/>
              <a:buChar char="-"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Réservation en ligne en temps réel sur votre propre site internet (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widget de réservation intégré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la 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gestion des modes de paiement 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: délais, arrhes/acompte, moyens de paiement (chèque, virement, ANCV), </a:t>
            </a: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5541E"/>
              </a:buClr>
              <a:buFont typeface="Arial" pitchFamily="34" charset="0"/>
              <a:buChar char="•"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1C0B41B0-A3A5-48F0-82BE-95A010A0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70935"/>
            <a:ext cx="792088" cy="97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67ACC8-54F2-455A-8EE3-39129B081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" y="4579883"/>
            <a:ext cx="749490" cy="4612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89BDF9-DBEC-4FC0-9D52-C203CEAA595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80794" y="2384211"/>
            <a:ext cx="2927028" cy="19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4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358260-9801-4B82-A552-430DBDF4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6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3CE898B-8A8B-4C5A-96C3-F03C7FAAEB17}"/>
              </a:ext>
            </a:extLst>
          </p:cNvPr>
          <p:cNvSpPr txBox="1">
            <a:spLocks/>
          </p:cNvSpPr>
          <p:nvPr/>
        </p:nvSpPr>
        <p:spPr>
          <a:xfrm>
            <a:off x="539552" y="-134486"/>
            <a:ext cx="78488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b="1" spc="300" dirty="0">
              <a:solidFill>
                <a:srgbClr val="F5541E"/>
              </a:solidFill>
              <a:latin typeface="Lato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CABD5A-ACE8-4FA8-90DF-4027DFA58272}"/>
              </a:ext>
            </a:extLst>
          </p:cNvPr>
          <p:cNvSpPr txBox="1"/>
          <p:nvPr/>
        </p:nvSpPr>
        <p:spPr>
          <a:xfrm>
            <a:off x="338348" y="915566"/>
            <a:ext cx="6105860" cy="390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Des solutions de paiement en ligne adaptées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La constitution d’une base de contacts et un fichier client qualifié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Passerelles avec d’autres solutions de commercialisation (ITEA,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Ctouvert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,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Thélis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,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Reservit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….)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Partenariat pour la diffusion des offres (via Channel manager) vers des agences de commercialisation en ligne (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Booking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,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AirBnB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,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Evivoo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, ….)</a:t>
            </a:r>
          </a:p>
          <a:p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Une visibilité et la réservation de votre offre à partir d’un seul planning sur :</a:t>
            </a: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 </a:t>
            </a:r>
          </a:p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	le site de Tarn Tourisme</a:t>
            </a:r>
          </a:p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	le site de l’office du tourisme</a:t>
            </a:r>
          </a:p>
          <a:p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	votre propre site internet</a:t>
            </a: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pPr marL="285750" indent="-285750">
              <a:buFontTx/>
              <a:buChar char="-"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  <a:p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</a:rPr>
              <a:t>	</a:t>
            </a:r>
            <a:endParaRPr lang="fr-FR" dirty="0"/>
          </a:p>
          <a:p>
            <a:pPr marL="342900" indent="-342900">
              <a:lnSpc>
                <a:spcPct val="150000"/>
              </a:lnSpc>
              <a:buClr>
                <a:srgbClr val="F5541E"/>
              </a:buClr>
              <a:buFont typeface="Arial" pitchFamily="34" charset="0"/>
              <a:buChar char="•"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Lato" pitchFamily="34" charset="0"/>
            </a:endParaRPr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F9451CC2-570C-4636-87D4-AE032131B409}"/>
              </a:ext>
            </a:extLst>
          </p:cNvPr>
          <p:cNvSpPr txBox="1">
            <a:spLocks/>
          </p:cNvSpPr>
          <p:nvPr/>
        </p:nvSpPr>
        <p:spPr>
          <a:xfrm>
            <a:off x="3163384" y="4690655"/>
            <a:ext cx="3070823" cy="31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pc="300" dirty="0">
              <a:latin typeface="BauerBodoni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230F34-605E-4EC7-93AE-38A44F96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84" y="2284414"/>
            <a:ext cx="2099916" cy="1214906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5E5B8EDD-FEED-48F0-BD13-4DF107EADB6C}"/>
              </a:ext>
            </a:extLst>
          </p:cNvPr>
          <p:cNvSpPr txBox="1">
            <a:spLocks/>
          </p:cNvSpPr>
          <p:nvPr/>
        </p:nvSpPr>
        <p:spPr>
          <a:xfrm>
            <a:off x="409364" y="-15213"/>
            <a:ext cx="874846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spc="300" dirty="0">
                <a:solidFill>
                  <a:srgbClr val="F5541E"/>
                </a:solidFill>
                <a:latin typeface="Lato" pitchFamily="34" charset="0"/>
              </a:rPr>
              <a:t>L’open expérience, </a:t>
            </a:r>
            <a:r>
              <a:rPr lang="fr-FR" sz="2000" b="1" spc="300" dirty="0">
                <a:solidFill>
                  <a:srgbClr val="F5541E"/>
                </a:solidFill>
                <a:latin typeface="Lato" pitchFamily="34" charset="0"/>
              </a:rPr>
              <a:t>pour le prestataire hébergeur…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01C82D9-5F1A-4E1F-A3B6-AF5430C3C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" y="4646819"/>
            <a:ext cx="792965" cy="4879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3DD308D-C564-4342-8E8C-7D0AFC201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896" y="3848405"/>
            <a:ext cx="5508104" cy="8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1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358260-9801-4B82-A552-430DBDF4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7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8E43418-2B92-4F63-A231-9104BD380673}"/>
              </a:ext>
            </a:extLst>
          </p:cNvPr>
          <p:cNvSpPr txBox="1">
            <a:spLocks/>
          </p:cNvSpPr>
          <p:nvPr/>
        </p:nvSpPr>
        <p:spPr>
          <a:xfrm>
            <a:off x="611560" y="-92546"/>
            <a:ext cx="676626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600" b="1" spc="300" dirty="0">
              <a:solidFill>
                <a:srgbClr val="F5541E"/>
              </a:solidFill>
              <a:latin typeface="Lato" pitchFamily="34" charset="0"/>
            </a:endParaRP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0C69C3D8-B9EA-4BF2-A73E-BAF2155BBB10}"/>
              </a:ext>
            </a:extLst>
          </p:cNvPr>
          <p:cNvSpPr txBox="1">
            <a:spLocks/>
          </p:cNvSpPr>
          <p:nvPr/>
        </p:nvSpPr>
        <p:spPr>
          <a:xfrm>
            <a:off x="3059832" y="4696977"/>
            <a:ext cx="3070823" cy="31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pc="300" dirty="0">
              <a:latin typeface="BauerBodoni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A3F1E8-E386-4D32-8497-C741B9765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" y="4649977"/>
            <a:ext cx="749490" cy="4612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39239B-FB04-4EF5-8BC4-584921B2766C}"/>
              </a:ext>
            </a:extLst>
          </p:cNvPr>
          <p:cNvSpPr/>
          <p:nvPr/>
        </p:nvSpPr>
        <p:spPr>
          <a:xfrm>
            <a:off x="601107" y="242311"/>
            <a:ext cx="7931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spc="300" dirty="0">
                <a:solidFill>
                  <a:srgbClr val="F5541E"/>
                </a:solidFill>
                <a:latin typeface="Lato" pitchFamily="34" charset="0"/>
              </a:rPr>
              <a:t>L’open expérience, </a:t>
            </a:r>
            <a:r>
              <a:rPr lang="fr-FR" b="1" spc="300" dirty="0">
                <a:solidFill>
                  <a:srgbClr val="F5541E"/>
                </a:solidFill>
                <a:latin typeface="Lato" pitchFamily="34" charset="0"/>
              </a:rPr>
              <a:t>pour le prestataire de loisirs…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65F635-9352-48AE-A37B-CA58552EC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03179"/>
            <a:ext cx="7956376" cy="23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2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358260-9801-4B82-A552-430DBDF4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8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3CE898B-8A8B-4C5A-96C3-F03C7FAAEB17}"/>
              </a:ext>
            </a:extLst>
          </p:cNvPr>
          <p:cNvSpPr txBox="1">
            <a:spLocks/>
          </p:cNvSpPr>
          <p:nvPr/>
        </p:nvSpPr>
        <p:spPr>
          <a:xfrm>
            <a:off x="323528" y="123478"/>
            <a:ext cx="42484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400" b="1" spc="300" dirty="0">
              <a:solidFill>
                <a:srgbClr val="FF0000"/>
              </a:solidFill>
              <a:latin typeface="Lato" pitchFamily="34" charset="0"/>
            </a:endParaRPr>
          </a:p>
        </p:txBody>
      </p:sp>
      <p:sp>
        <p:nvSpPr>
          <p:cNvPr id="13" name="Zone de texte 2">
            <a:extLst>
              <a:ext uri="{FF2B5EF4-FFF2-40B4-BE49-F238E27FC236}">
                <a16:creationId xmlns:a16="http://schemas.microsoft.com/office/drawing/2014/main" id="{14B6B469-F01B-4FEB-AFF0-60BE7AC75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67" y="3332336"/>
            <a:ext cx="134172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Espace réservé de la date 2">
            <a:extLst>
              <a:ext uri="{FF2B5EF4-FFF2-40B4-BE49-F238E27FC236}">
                <a16:creationId xmlns:a16="http://schemas.microsoft.com/office/drawing/2014/main" id="{07093DCB-A5CC-4B1B-9ADA-AEF650010211}"/>
              </a:ext>
            </a:extLst>
          </p:cNvPr>
          <p:cNvSpPr txBox="1">
            <a:spLocks/>
          </p:cNvSpPr>
          <p:nvPr/>
        </p:nvSpPr>
        <p:spPr>
          <a:xfrm>
            <a:off x="3131840" y="4748843"/>
            <a:ext cx="3070823" cy="31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pc="300" dirty="0">
              <a:latin typeface="BauerBodoni" pitchFamily="18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D6EEBC6-543A-49C3-8D7D-B8E146B57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" y="4649977"/>
            <a:ext cx="749490" cy="461224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970C9DB3-C470-4529-B434-686540806C64}"/>
              </a:ext>
            </a:extLst>
          </p:cNvPr>
          <p:cNvSpPr txBox="1">
            <a:spLocks/>
          </p:cNvSpPr>
          <p:nvPr/>
        </p:nvSpPr>
        <p:spPr>
          <a:xfrm>
            <a:off x="611560" y="-92546"/>
            <a:ext cx="676626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1600" b="1" spc="300" dirty="0">
              <a:solidFill>
                <a:srgbClr val="F5541E"/>
              </a:solidFill>
              <a:latin typeface="Lato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9B21E0-9ED0-4899-8436-5384A838E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26923"/>
            <a:ext cx="8568953" cy="32884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C303D2-E4FC-4DB4-8990-AF92E1FD3963}"/>
              </a:ext>
            </a:extLst>
          </p:cNvPr>
          <p:cNvSpPr/>
          <p:nvPr/>
        </p:nvSpPr>
        <p:spPr>
          <a:xfrm>
            <a:off x="601107" y="242311"/>
            <a:ext cx="7931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spc="300" dirty="0">
                <a:solidFill>
                  <a:srgbClr val="F5541E"/>
                </a:solidFill>
                <a:latin typeface="Lato" pitchFamily="34" charset="0"/>
              </a:rPr>
              <a:t>L’open expérience, </a:t>
            </a:r>
            <a:r>
              <a:rPr lang="fr-FR" b="1" spc="300" dirty="0">
                <a:solidFill>
                  <a:srgbClr val="F5541E"/>
                </a:solidFill>
                <a:latin typeface="Lato" pitchFamily="34" charset="0"/>
              </a:rPr>
              <a:t>pour le prestataire de loisirs…</a:t>
            </a:r>
          </a:p>
        </p:txBody>
      </p:sp>
    </p:spTree>
    <p:extLst>
      <p:ext uri="{BB962C8B-B14F-4D97-AF65-F5344CB8AC3E}">
        <p14:creationId xmlns:p14="http://schemas.microsoft.com/office/powerpoint/2010/main" val="376503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4505A0-1AF9-421A-809E-91DF13B4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E63A-1B2F-4FB4-A91E-CDA0F5305E95}" type="slidenum">
              <a:rPr lang="fr-FR" smtClean="0"/>
              <a:t>9</a:t>
            </a:fld>
            <a:endParaRPr lang="fr-FR"/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863ABDC9-2365-4151-BB8A-5A0651196BBD}"/>
              </a:ext>
            </a:extLst>
          </p:cNvPr>
          <p:cNvSpPr txBox="1">
            <a:spLocks/>
          </p:cNvSpPr>
          <p:nvPr/>
        </p:nvSpPr>
        <p:spPr>
          <a:xfrm>
            <a:off x="3131840" y="4723752"/>
            <a:ext cx="3070823" cy="317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pc="300" dirty="0">
              <a:latin typeface="BauerBodoni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405B1B-2B45-47A7-B542-981F17B71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" y="4649977"/>
            <a:ext cx="749490" cy="461224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84E9155-A6BA-4791-AABF-5E3467755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026664"/>
            <a:ext cx="6143672" cy="34054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BD7D73-2CD0-4A58-A000-9661B8184F15}"/>
              </a:ext>
            </a:extLst>
          </p:cNvPr>
          <p:cNvSpPr/>
          <p:nvPr/>
        </p:nvSpPr>
        <p:spPr>
          <a:xfrm>
            <a:off x="179512" y="30695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spc="300" dirty="0">
                <a:solidFill>
                  <a:srgbClr val="F5541E"/>
                </a:solidFill>
                <a:latin typeface="Lato" pitchFamily="34" charset="0"/>
              </a:rPr>
              <a:t>L’open expérience, une plateforme interconnectée</a:t>
            </a:r>
            <a:endParaRPr lang="fr-FR" b="1" spc="300" dirty="0">
              <a:solidFill>
                <a:srgbClr val="F5541E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573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D9277D0648C4B85985126FA9593B8" ma:contentTypeVersion="10" ma:contentTypeDescription="Crée un document." ma:contentTypeScope="" ma:versionID="40a279bf666750ea2ce14d5105a05e18">
  <xsd:schema xmlns:xsd="http://www.w3.org/2001/XMLSchema" xmlns:xs="http://www.w3.org/2001/XMLSchema" xmlns:p="http://schemas.microsoft.com/office/2006/metadata/properties" xmlns:ns2="101eab98-410f-4427-bb8c-1096b6e391a0" xmlns:ns3="2ff6fc7d-677b-4de9-ad7e-c5b3f8921f02" targetNamespace="http://schemas.microsoft.com/office/2006/metadata/properties" ma:root="true" ma:fieldsID="47f4733e1d92f2a5bfd516b8d39b728a" ns2:_="" ns3:_="">
    <xsd:import namespace="101eab98-410f-4427-bb8c-1096b6e391a0"/>
    <xsd:import namespace="2ff6fc7d-677b-4de9-ad7e-c5b3f8921f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eab98-410f-4427-bb8c-1096b6e39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6fc7d-677b-4de9-ad7e-c5b3f8921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f6fc7d-677b-4de9-ad7e-c5b3f8921f02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8BBE5C-34F8-40D5-A313-0D5383C47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1eab98-410f-4427-bb8c-1096b6e391a0"/>
    <ds:schemaRef ds:uri="2ff6fc7d-677b-4de9-ad7e-c5b3f8921f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20F5AF-1CF2-4150-A844-25B899947622}">
  <ds:schemaRefs>
    <ds:schemaRef ds:uri="http://purl.org/dc/elements/1.1/"/>
    <ds:schemaRef ds:uri="http://schemas.microsoft.com/office/2006/metadata/properties"/>
    <ds:schemaRef ds:uri="101eab98-410f-4427-bb8c-1096b6e391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ff6fc7d-677b-4de9-ad7e-c5b3f8921f0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46CFB1-8169-4C13-AF85-18EA72FEB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</TotalTime>
  <Words>437</Words>
  <Application>Microsoft Office PowerPoint</Application>
  <PresentationFormat>Affichage à l'écran (16:9)</PresentationFormat>
  <Paragraphs>80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BauerBodoni</vt:lpstr>
      <vt:lpstr>Calibri</vt:lpstr>
      <vt:lpstr>Lato</vt:lpstr>
      <vt:lpstr>Wingdings</vt:lpstr>
      <vt:lpstr>Thème Office</vt:lpstr>
      <vt:lpstr>Présentation PowerPoint</vt:lpstr>
      <vt:lpstr>L’Open expériences, c’est quoi ?, </vt:lpstr>
      <vt:lpstr>Présentation PowerPoint</vt:lpstr>
      <vt:lpstr>Point sur 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Clara Losserand</dc:creator>
  <cp:lastModifiedBy>Aurélie Bonfiglio</cp:lastModifiedBy>
  <cp:revision>283</cp:revision>
  <cp:lastPrinted>2017-11-30T14:54:37Z</cp:lastPrinted>
  <dcterms:created xsi:type="dcterms:W3CDTF">2017-01-10T10:30:31Z</dcterms:created>
  <dcterms:modified xsi:type="dcterms:W3CDTF">2020-05-15T13:06:02Z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0x010100D26D9277D0648C4B85985126FA9593B8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</Properties>
</file>